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6858000" cy="51435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Roboto Thin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atoni Kinga" initials="BK" lastIdx="2" clrIdx="0">
    <p:extLst>
      <p:ext uri="{19B8F6BF-5375-455C-9EA6-DF929625EA0E}">
        <p15:presenceInfo xmlns:p15="http://schemas.microsoft.com/office/powerpoint/2012/main" userId="S::balatoni.kinga@dpmk.hu::acb5a7e0-b5f8-4a79-9fc6-d7af34a7ff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atoni Kinga" userId="acb5a7e0-b5f8-4a79-9fc6-d7af34a7ffe6" providerId="ADAL" clId="{5A5DA924-9A94-4782-8C2E-C0AAF7DF9281}"/>
    <pc:docChg chg="undo custSel modSld">
      <pc:chgData name="Balatoni Kinga" userId="acb5a7e0-b5f8-4a79-9fc6-d7af34a7ffe6" providerId="ADAL" clId="{5A5DA924-9A94-4782-8C2E-C0AAF7DF9281}" dt="2021-04-20T17:25:25.765" v="6" actId="1592"/>
      <pc:docMkLst>
        <pc:docMk/>
      </pc:docMkLst>
      <pc:sldChg chg="modSp mod addCm delCm modCm">
        <pc:chgData name="Balatoni Kinga" userId="acb5a7e0-b5f8-4a79-9fc6-d7af34a7ffe6" providerId="ADAL" clId="{5A5DA924-9A94-4782-8C2E-C0AAF7DF9281}" dt="2021-04-20T17:25:25.765" v="6" actId="1592"/>
        <pc:sldMkLst>
          <pc:docMk/>
          <pc:sldMk cId="0" sldId="257"/>
        </pc:sldMkLst>
        <pc:spChg chg="mod">
          <ac:chgData name="Balatoni Kinga" userId="acb5a7e0-b5f8-4a79-9fc6-d7af34a7ffe6" providerId="ADAL" clId="{5A5DA924-9A94-4782-8C2E-C0AAF7DF9281}" dt="2021-04-20T17:25:13.631" v="3" actId="20577"/>
          <ac:spMkLst>
            <pc:docMk/>
            <pc:sldMk cId="0" sldId="257"/>
            <ac:spMk id="5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f1bf640f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f1bf640f4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f1bf640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f1bf640f4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f1bf640f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f1bf640f4_0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f1bf640f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f1bf640f4_0_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0717d10e8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a0717d10e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0717d10e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0717d10e8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0717d10e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0717d10e8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0717d10e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0717d10e8_0_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0717d10e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0717d10e8_0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0717d10e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0717d10e8_0_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f1bf640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f1bf640f4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gyéni elrendezés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88639" y="987574"/>
            <a:ext cx="6497911" cy="237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3314700" y="4627562"/>
            <a:ext cx="16002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>
  <p:cSld name="Cím és tartal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88639" y="82313"/>
            <a:ext cx="5292590" cy="47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283823" y="4796834"/>
            <a:ext cx="231278" cy="2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>
  <p:cSld name="Címdi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88639" y="1203598"/>
            <a:ext cx="6552729" cy="2088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3314700" y="4627562"/>
            <a:ext cx="16002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>
  <p:cSld name="2 tartalomrész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3028950" cy="339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  <a:defRPr sz="2100"/>
            </a:lvl1pPr>
            <a:lvl2pPr marL="914400" lvl="1" indent="-3619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Char char="–"/>
              <a:defRPr sz="2100"/>
            </a:lvl2pPr>
            <a:lvl3pPr marL="1371600" lvl="2" indent="-3619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  <a:defRPr sz="2100"/>
            </a:lvl3pPr>
            <a:lvl4pPr marL="1828800" lvl="3" indent="-3619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Char char="–"/>
              <a:defRPr sz="2100"/>
            </a:lvl4pPr>
            <a:lvl5pPr marL="2286000" lvl="4" indent="-3619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Char char="»"/>
              <a:defRPr sz="21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88639" y="82313"/>
            <a:ext cx="5292590" cy="47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6283823" y="4796834"/>
            <a:ext cx="231278" cy="2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>
  <p:cSld name="Összehasonlítá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42900" y="1151334"/>
            <a:ext cx="3030142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3483769" y="1151334"/>
            <a:ext cx="3031332" cy="47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88639" y="82313"/>
            <a:ext cx="5292590" cy="47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283823" y="4796834"/>
            <a:ext cx="231278" cy="2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>
  <p:cSld name="Csak cí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35991" y="1221601"/>
            <a:ext cx="3833814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>
            <a:spLocks noGrp="1"/>
          </p:cNvSpPr>
          <p:nvPr>
            <p:ph type="pic" idx="2"/>
          </p:nvPr>
        </p:nvSpPr>
        <p:spPr>
          <a:xfrm>
            <a:off x="4293096" y="1224828"/>
            <a:ext cx="2430271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188639" y="82313"/>
            <a:ext cx="5292590" cy="47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3314700" y="4627562"/>
            <a:ext cx="16002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>
  <p:cSld name="Tartalomrész képaláíráss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2681286" y="1076327"/>
            <a:ext cx="3833814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342901" y="1076327"/>
            <a:ext cx="2256235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88639" y="82313"/>
            <a:ext cx="5292590" cy="47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6283823" y="4796834"/>
            <a:ext cx="231278" cy="2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>
  <p:cSld name="Kép képaláíráss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1344216" y="3600450"/>
            <a:ext cx="4114801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>
            <a:spLocks noGrp="1"/>
          </p:cNvSpPr>
          <p:nvPr>
            <p:ph type="pic" idx="2"/>
          </p:nvPr>
        </p:nvSpPr>
        <p:spPr>
          <a:xfrm>
            <a:off x="1344216" y="459581"/>
            <a:ext cx="4114801" cy="308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1344216" y="4025503"/>
            <a:ext cx="4114801" cy="60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6283823" y="4796834"/>
            <a:ext cx="231278" cy="2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>
  <p:cSld name="Szakaszfejléc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188639" y="82313"/>
            <a:ext cx="5292590" cy="47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6283823" y="4796834"/>
            <a:ext cx="231278" cy="2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8639" y="987574"/>
            <a:ext cx="6497911" cy="237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sz="3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sz="3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sz="3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sz="3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sz="3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sz="3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sz="3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sz="3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defRPr sz="3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314700" y="4627562"/>
            <a:ext cx="16002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www.youtube.com/watch?v=TGBOkC-QsGw" TargetMode="External"/><Relationship Id="rId7" Type="http://schemas.openxmlformats.org/officeDocument/2006/relationships/hyperlink" Target="http://www.youtube.com/watch?v=K3vwRQCfTH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58669" y="1869673"/>
            <a:ext cx="5994668" cy="7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</a:pPr>
            <a:r>
              <a:rPr lang="en-US"/>
              <a:t>PROGRAMOZÁS</a:t>
            </a:r>
            <a:endParaRPr/>
          </a:p>
        </p:txBody>
      </p:sp>
      <p:sp>
        <p:nvSpPr>
          <p:cNvPr id="51" name="Google Shape;51;p11"/>
          <p:cNvSpPr txBox="1"/>
          <p:nvPr/>
        </p:nvSpPr>
        <p:spPr>
          <a:xfrm>
            <a:off x="99725" y="4512190"/>
            <a:ext cx="4219660" cy="468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EFOP-3.2.15–VEKOP-17-2017-00001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„A köznevelés keretrendszeréhez kapcsolódó mérés-értékelés és digitális fejlesztések, innovatív oktatásszervezési eljárások kialakítása, megújítása”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394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...számítógép?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...robot?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...hiány semmiben?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188639" y="82313"/>
            <a:ext cx="5292600" cy="4731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 a helyzet, ha nincs...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188638" y="82313"/>
            <a:ext cx="5689647" cy="4731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számítógép</a:t>
            </a:r>
            <a:r>
              <a:rPr lang="hu-HU" dirty="0"/>
              <a:t> („</a:t>
            </a:r>
            <a:r>
              <a:rPr lang="hu-HU" dirty="0" err="1"/>
              <a:t>unplugged</a:t>
            </a:r>
            <a:r>
              <a:rPr lang="hu-HU" dirty="0"/>
              <a:t>” programozás)</a:t>
            </a:r>
            <a:endParaRPr dirty="0"/>
          </a:p>
        </p:txBody>
      </p:sp>
      <p:pic>
        <p:nvPicPr>
          <p:cNvPr id="117" name="Google Shape;117;p21" title="Bubble Sort Role Play Activit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650" y="1097136"/>
            <a:ext cx="3932326" cy="294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69155">
            <a:off x="5007925" y="3148900"/>
            <a:ext cx="2700025" cy="36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6376" y="707813"/>
            <a:ext cx="2369224" cy="315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 descr="In this video we’ll familiarise ourselves with the key concepts and practices of computational&#10;thinking. We’ll reflect on how CT can be offered across curriculum and offer cross-curricular&#10;examples. Covering decomposition, abstraction, pattern recognition and algorithms - and how the concepts of computational thinking can be related back to everyday, real-life activities. We’ll learn more about tinkering, creating, persevering, debugging, collaborating..&#10;&#10;Click play to learn more!&#10;&#10;---&#10;&#10;WATCH, MAKE AND READ&#10;&#10;Read Hello Ruby: Adventures in Coding and get ideas how to teach computational thinking in your classroom. &#10;&#10;Read the article on Computational Thinking for Teacher Education and New Framework for studying and assessing the development of computational thinking&#10;https://cacm.acm.org/magazines/2017/4/215031-computational-thinking-for-teacher-education/fulltext &#10;and &#10;http://web.media.mit.edu/~kbrennan/files/Brennan_Resnick_AERA2012_CT.pdf&#10;&#10;Learn more about Computational Thinking with Google’s Teacher Course&#10;https://computationalthinkingcourse.withgoogle.com/course?use_last_location=true&#10;&#10;Watch the Computational Thinking and Scratch video from Harvard CS50 and see how to combine Scratch and CT with Computational Thinking with Scratch &#10;https://www.youtube.com/watch?v=5azaK2cBKGw&#10;&#10;Check out Barefoot Resources and Computational Thinking for All Toolkit &#10;https://www.barefootcomputing.org/primary-computing-resources&#10;https://www.iste.org/explore/Solutions/Computational-thinking-for-all&#10;&#10;Read Krauss &amp; Prottsman: Computational Thinking and Coding for Every Student: The Teacher’s Getting- Started Guide. &#10;&#10;&#10;Have more suggestions? Send us an e-mail at lovelettersforcomputers@helloruby.com&#10;&#10;--&#10;LINKS&#10;&#10;Download the teacher journal and unit plans: http://helloruby.com/loveletters&#10;Facebook: http://facebook.com/hellorubyworld&#10;Twitter: http://twitter.com/hellorubyworld&#10;Instagram: http://instagram.com/helloruby.world" title="Episode 02: Computational Thinking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31600" y="2593650"/>
            <a:ext cx="3981025" cy="29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42900" y="4450225"/>
            <a:ext cx="6172200" cy="795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i="1">
                <a:latin typeface="Roboto Thin"/>
                <a:ea typeface="Roboto Thin"/>
                <a:cs typeface="Roboto Thin"/>
                <a:sym typeface="Roboto Thin"/>
              </a:rPr>
              <a:t>https://www.barefootcomputing.org</a:t>
            </a:r>
            <a:endParaRPr i="1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88639" y="82313"/>
            <a:ext cx="5292600" cy="4731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 nincs robot, ha van robot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738" y="610275"/>
            <a:ext cx="5490523" cy="392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394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188639" y="82313"/>
            <a:ext cx="5292600" cy="4731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 nincs robot, ha van robot</a:t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925" y="671700"/>
            <a:ext cx="6230149" cy="445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/>
        </p:nvSpPr>
        <p:spPr>
          <a:xfrm>
            <a:off x="547975" y="1041725"/>
            <a:ext cx="1578000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Algoritmus</a:t>
            </a:r>
            <a:r>
              <a:rPr lang="en-US"/>
              <a:t>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pontos utasítássorozat a feladat végrehajtására.</a:t>
            </a:r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2640000" y="1041725"/>
            <a:ext cx="1578000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Felbontás</a:t>
            </a:r>
            <a:r>
              <a:rPr lang="en-US"/>
              <a:t>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komplex probléma jól kezelhető kis részekre bontása.</a:t>
            </a:r>
            <a:endParaRPr/>
          </a:p>
        </p:txBody>
      </p:sp>
      <p:sp>
        <p:nvSpPr>
          <p:cNvPr id="137" name="Google Shape;137;p23"/>
          <p:cNvSpPr txBox="1"/>
          <p:nvPr/>
        </p:nvSpPr>
        <p:spPr>
          <a:xfrm>
            <a:off x="4651950" y="1041725"/>
            <a:ext cx="1578000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Absztrakció</a:t>
            </a:r>
            <a:r>
              <a:rPr lang="en-US"/>
              <a:t>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megtalálni a fontos részeket és elhagyni a lényegtelen információkat.</a:t>
            </a:r>
            <a:endParaRPr/>
          </a:p>
        </p:txBody>
      </p:sp>
      <p:sp>
        <p:nvSpPr>
          <p:cNvPr id="138" name="Google Shape;138;p23"/>
          <p:cNvSpPr txBox="1"/>
          <p:nvPr/>
        </p:nvSpPr>
        <p:spPr>
          <a:xfrm>
            <a:off x="547975" y="3135500"/>
            <a:ext cx="1578000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Minták</a:t>
            </a:r>
            <a:r>
              <a:rPr lang="en-US"/>
              <a:t>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Ismerjük fel a mintákat, ismétlődéseket, amikre szabályokat alkothatunk.</a:t>
            </a:r>
            <a:endParaRPr/>
          </a:p>
        </p:txBody>
      </p:sp>
      <p:sp>
        <p:nvSpPr>
          <p:cNvPr id="139" name="Google Shape;139;p23"/>
          <p:cNvSpPr txBox="1"/>
          <p:nvPr/>
        </p:nvSpPr>
        <p:spPr>
          <a:xfrm>
            <a:off x="2640000" y="3135500"/>
            <a:ext cx="1685100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Értékelés</a:t>
            </a:r>
            <a:r>
              <a:rPr lang="en-US"/>
              <a:t>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különböző szempontok szerint elemezzük a problémát, értékeljük az eredményt.</a:t>
            </a:r>
            <a:endParaRPr/>
          </a:p>
        </p:txBody>
      </p:sp>
      <p:sp>
        <p:nvSpPr>
          <p:cNvPr id="140" name="Google Shape;140;p23"/>
          <p:cNvSpPr txBox="1"/>
          <p:nvPr/>
        </p:nvSpPr>
        <p:spPr>
          <a:xfrm>
            <a:off x="4651950" y="3135500"/>
            <a:ext cx="1685100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Logika</a:t>
            </a:r>
            <a:r>
              <a:rPr lang="en-US"/>
              <a:t>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értelmezzük a rendszert, ami alapján következtetéseket vonhatunk le.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458669" y="1869671"/>
            <a:ext cx="6066676" cy="7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KÖSZÖNÖM A FIGYELMET!</a:t>
            </a:r>
            <a:endParaRPr/>
          </a:p>
        </p:txBody>
      </p:sp>
      <p:sp>
        <p:nvSpPr>
          <p:cNvPr id="146" name="Google Shape;146;p24"/>
          <p:cNvSpPr txBox="1"/>
          <p:nvPr/>
        </p:nvSpPr>
        <p:spPr>
          <a:xfrm>
            <a:off x="162351" y="4515965"/>
            <a:ext cx="4219660" cy="468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EFOP-3.2.15–VEKOP-17-2017-00001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„A köznevelés keretrendszeréhez kapcsolódó mérés-értékelés és digitális fejlesztések, innovatív oktatásszervezési eljárások kialakítása, megújítása”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57175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programozás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az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képesség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amely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révén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számára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érthető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nyelven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beszélhetünk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számítógéphez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olyan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nyelvtan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és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szintaxis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segítségével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amelyet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követve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számítógép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számunkra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hasznos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feladatokat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hajt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végre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257175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/>
              <a:t>-- </a:t>
            </a:r>
            <a:r>
              <a:rPr lang="en-US" sz="1500" i="1" dirty="0">
                <a:latin typeface="Roboto Thin"/>
                <a:ea typeface="Roboto Thin"/>
                <a:cs typeface="Roboto Thin"/>
                <a:sym typeface="Roboto Thin"/>
              </a:rPr>
              <a:t>http://www.szak.hu/konyvek_htm/sample_chapters/begprog/chap1.pdf</a:t>
            </a:r>
            <a:endParaRPr sz="1500" i="1" dirty="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188639" y="82313"/>
            <a:ext cx="5292590" cy="5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/>
              <a:t>A </a:t>
            </a:r>
            <a:r>
              <a:rPr lang="en-US"/>
              <a:t>programozás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6172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57175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Az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algoritmus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egy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olyan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utasítássorozat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amely</a:t>
            </a:r>
            <a:r>
              <a:rPr lang="hu-HU" dirty="0" err="1">
                <a:latin typeface="Roboto"/>
                <a:ea typeface="Roboto"/>
                <a:cs typeface="Roboto"/>
                <a:sym typeface="Roboto"/>
              </a:rPr>
              <a:t>nek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célja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egy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probléma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megoldása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vagy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egy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feladat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elvégzése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Algoritmus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lehet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pl.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egy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recept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is,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hiszen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előre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megszabott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egymás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után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következő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lépésekkel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magyarázza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el,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hogy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pontosan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hogyan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készül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el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egy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étel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257175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500" i="1" dirty="0"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188639" y="82313"/>
            <a:ext cx="52926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/>
              <a:t>Az algoritmus, algoritmikus gondolkodás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394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Receptek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Szabályok matematikában, fizikában, kémiában, nyelvtanban …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Reggeli rutin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...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188639" y="82313"/>
            <a:ext cx="5292600" cy="4731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Algoritmusok a hétköznapokban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42900" y="2389275"/>
            <a:ext cx="6172200" cy="3394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/>
              <a:t>Programozás a hétköznapokban</a:t>
            </a:r>
            <a:endParaRPr sz="3000"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88639" y="82313"/>
            <a:ext cx="5292600" cy="4731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Mit lehet programozni?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394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Mosógép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Mosogatógép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Riasztó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Sütő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Okosotthon</a:t>
            </a:r>
            <a:r>
              <a:rPr lang="hu-HU" dirty="0"/>
              <a:t>-</a:t>
            </a:r>
            <a:r>
              <a:rPr lang="en-US" dirty="0" err="1"/>
              <a:t>megoldások</a:t>
            </a: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188639" y="82313"/>
            <a:ext cx="5292600" cy="4731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Háztartási gépek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6400" y="928075"/>
            <a:ext cx="4578799" cy="45787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394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Padlórobotok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hu-HU" dirty="0"/>
              <a:t>m</a:t>
            </a:r>
            <a:r>
              <a:rPr lang="en-US" dirty="0" err="1"/>
              <a:t>icro:bit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Lego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Drón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...</a:t>
            </a:r>
            <a:endParaRPr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188639" y="82313"/>
            <a:ext cx="5292600" cy="4731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Robotok a hétköznapokban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1601400" cy="810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Élő szó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188639" y="82313"/>
            <a:ext cx="5292600" cy="4731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Hogyan programozunk?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2090488" y="1156800"/>
            <a:ext cx="30012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Blokkprogramozás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5237875" y="1200150"/>
            <a:ext cx="1009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Kód</a:t>
            </a:r>
            <a:endParaRPr sz="24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05900"/>
            <a:ext cx="3140023" cy="27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32853">
            <a:off x="2324622" y="2603926"/>
            <a:ext cx="3260772" cy="19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57748">
            <a:off x="4165723" y="2270621"/>
            <a:ext cx="4873004" cy="2851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88639" y="82313"/>
            <a:ext cx="5292600" cy="4731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Blokkprogramozás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401" y="1515299"/>
            <a:ext cx="4879200" cy="297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-té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886E3C0D227D14A91EC55D26F1EFEDD" ma:contentTypeVersion="12" ma:contentTypeDescription="Új dokumentum létrehozása." ma:contentTypeScope="" ma:versionID="cac7a17907c64e63f809851cd4a48dc6">
  <xsd:schema xmlns:xsd="http://www.w3.org/2001/XMLSchema" xmlns:xs="http://www.w3.org/2001/XMLSchema" xmlns:p="http://schemas.microsoft.com/office/2006/metadata/properties" xmlns:ns2="311e7baa-e752-4a4d-8ec9-b0a146266f76" xmlns:ns3="f03d997d-718e-44d7-a6f2-2936d784526f" targetNamespace="http://schemas.microsoft.com/office/2006/metadata/properties" ma:root="true" ma:fieldsID="1e61419a5b92deccbd3bf1285368c78c" ns2:_="" ns3:_="">
    <xsd:import namespace="311e7baa-e752-4a4d-8ec9-b0a146266f76"/>
    <xsd:import namespace="f03d997d-718e-44d7-a6f2-2936d78452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e7baa-e752-4a4d-8ec9-b0a146266f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d997d-718e-44d7-a6f2-2936d78452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CD6934-9E0D-489B-B08A-C4F09284EB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3F8642-B0EC-4A4D-A4A3-443D3831D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1e7baa-e752-4a4d-8ec9-b0a146266f76"/>
    <ds:schemaRef ds:uri="f03d997d-718e-44d7-a6f2-2936d78452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9E7F41-E88C-4C20-B543-3134DF565876}">
  <ds:schemaRefs>
    <ds:schemaRef ds:uri="311e7baa-e752-4a4d-8ec9-b0a146266f76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f03d997d-718e-44d7-a6f2-2936d784526f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Egyéni</PresentationFormat>
  <Paragraphs>61</Paragraphs>
  <Slides>14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Roboto</vt:lpstr>
      <vt:lpstr>Calibri</vt:lpstr>
      <vt:lpstr>Arial</vt:lpstr>
      <vt:lpstr>Roboto Thin</vt:lpstr>
      <vt:lpstr>Office-téma</vt:lpstr>
      <vt:lpstr>PROGRAMOZÁS</vt:lpstr>
      <vt:lpstr>A programozás</vt:lpstr>
      <vt:lpstr>Az algoritmus, algoritmikus gondolkodás</vt:lpstr>
      <vt:lpstr>Algoritmusok a hétköznapokban</vt:lpstr>
      <vt:lpstr>Mit lehet programozni?</vt:lpstr>
      <vt:lpstr>Háztartási gépek</vt:lpstr>
      <vt:lpstr>Robotok a hétköznapokban</vt:lpstr>
      <vt:lpstr>Hogyan programozunk?</vt:lpstr>
      <vt:lpstr>Blokkprogramozás</vt:lpstr>
      <vt:lpstr>Mi a helyzet, ha nincs...</vt:lpstr>
      <vt:lpstr>Ha nincs számítógép („unplugged” programozás)</vt:lpstr>
      <vt:lpstr>Ha nincs robot, ha van robot</vt:lpstr>
      <vt:lpstr>Ha nincs robot, ha van robot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PROGRAMOZÁS</dc:title>
  <cp:lastModifiedBy>Balatoni Kinga</cp:lastModifiedBy>
  <cp:revision>1</cp:revision>
  <dcterms:modified xsi:type="dcterms:W3CDTF">2021-04-20T17:25:34Z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0x0101008886E3C0D227D14A91EC55D26F1EFEDD</vt:lpwstr>
  </property>
</Properties>
</file>